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7" r:id="rId4"/>
    <p:sldId id="260" r:id="rId5"/>
    <p:sldId id="264" r:id="rId6"/>
    <p:sldId id="265" r:id="rId7"/>
    <p:sldId id="26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G" initials="HG" lastIdx="2" clrIdx="0">
    <p:extLst>
      <p:ext uri="{19B8F6BF-5375-455C-9EA6-DF929625EA0E}">
        <p15:presenceInfo xmlns:p15="http://schemas.microsoft.com/office/powerpoint/2012/main" userId="HG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65" autoAdjust="0"/>
    <p:restoredTop sz="93995" autoAdjust="0"/>
  </p:normalViewPr>
  <p:slideViewPr>
    <p:cSldViewPr snapToGrid="0">
      <p:cViewPr varScale="1">
        <p:scale>
          <a:sx n="98" d="100"/>
          <a:sy n="98" d="100"/>
        </p:scale>
        <p:origin x="492" y="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EF049-0816-48F7-9CC2-9473E4057CE6}" type="datetimeFigureOut">
              <a:rPr lang="en-AU" smtClean="0"/>
              <a:t>23/06/2021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0BD66-DE78-4328-BDBE-7C30D63280F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35628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EF049-0816-48F7-9CC2-9473E4057CE6}" type="datetimeFigureOut">
              <a:rPr lang="en-AU" smtClean="0"/>
              <a:t>23/06/2021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0BD66-DE78-4328-BDBE-7C30D63280F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33353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EF049-0816-48F7-9CC2-9473E4057CE6}" type="datetimeFigureOut">
              <a:rPr lang="en-AU" smtClean="0"/>
              <a:t>23/06/2021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0BD66-DE78-4328-BDBE-7C30D63280F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3757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EF049-0816-48F7-9CC2-9473E4057CE6}" type="datetimeFigureOut">
              <a:rPr lang="en-AU" smtClean="0"/>
              <a:t>23/06/2021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0BD66-DE78-4328-BDBE-7C30D63280F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36179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EF049-0816-48F7-9CC2-9473E4057CE6}" type="datetimeFigureOut">
              <a:rPr lang="en-AU" smtClean="0"/>
              <a:t>23/06/2021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0BD66-DE78-4328-BDBE-7C30D63280F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43335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EF049-0816-48F7-9CC2-9473E4057CE6}" type="datetimeFigureOut">
              <a:rPr lang="en-AU" smtClean="0"/>
              <a:t>23/06/2021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0BD66-DE78-4328-BDBE-7C30D63280F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15324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EF049-0816-48F7-9CC2-9473E4057CE6}" type="datetimeFigureOut">
              <a:rPr lang="en-AU" smtClean="0"/>
              <a:t>23/06/2021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0BD66-DE78-4328-BDBE-7C30D63280F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24369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EF049-0816-48F7-9CC2-9473E4057CE6}" type="datetimeFigureOut">
              <a:rPr lang="en-AU" smtClean="0"/>
              <a:t>23/06/2021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0BD66-DE78-4328-BDBE-7C30D63280F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23296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EF049-0816-48F7-9CC2-9473E4057CE6}" type="datetimeFigureOut">
              <a:rPr lang="en-AU" smtClean="0"/>
              <a:t>23/06/2021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0BD66-DE78-4328-BDBE-7C30D63280F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70866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EF049-0816-48F7-9CC2-9473E4057CE6}" type="datetimeFigureOut">
              <a:rPr lang="en-AU" smtClean="0"/>
              <a:t>23/06/2021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0BD66-DE78-4328-BDBE-7C30D63280F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89287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EF049-0816-48F7-9CC2-9473E4057CE6}" type="datetimeFigureOut">
              <a:rPr lang="en-AU" smtClean="0"/>
              <a:t>23/06/2021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0BD66-DE78-4328-BDBE-7C30D63280F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32169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8EF049-0816-48F7-9CC2-9473E4057CE6}" type="datetimeFigureOut">
              <a:rPr lang="en-AU" smtClean="0"/>
              <a:t>23/06/2021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0BD66-DE78-4328-BDBE-7C30D63280F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39377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876" y="0"/>
            <a:ext cx="8949704" cy="5127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835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Obraz 4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187" y="1822926"/>
            <a:ext cx="2530059" cy="536494"/>
          </a:xfrm>
          <a:prstGeom prst="rect">
            <a:avLst/>
          </a:prstGeom>
        </p:spPr>
      </p:pic>
      <p:pic>
        <p:nvPicPr>
          <p:cNvPr id="44" name="Obraz 4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814" y="2574819"/>
            <a:ext cx="2237426" cy="542591"/>
          </a:xfrm>
          <a:prstGeom prst="rect">
            <a:avLst/>
          </a:prstGeom>
        </p:spPr>
      </p:pic>
      <p:pic>
        <p:nvPicPr>
          <p:cNvPr id="47" name="Obraz 4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496" y="3482346"/>
            <a:ext cx="2194750" cy="536494"/>
          </a:xfrm>
          <a:prstGeom prst="rect">
            <a:avLst/>
          </a:prstGeom>
        </p:spPr>
      </p:pic>
      <p:pic>
        <p:nvPicPr>
          <p:cNvPr id="49" name="Obraz 4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2187" y="4018113"/>
            <a:ext cx="4828450" cy="542591"/>
          </a:xfrm>
          <a:prstGeom prst="rect">
            <a:avLst/>
          </a:prstGeom>
        </p:spPr>
      </p:pic>
      <p:sp>
        <p:nvSpPr>
          <p:cNvPr id="8" name="Tytuł 1">
            <a:extLst>
              <a:ext uri="{FF2B5EF4-FFF2-40B4-BE49-F238E27FC236}">
                <a16:creationId xmlns:a16="http://schemas.microsoft.com/office/drawing/2014/main" id="{559FAEFC-DDFB-4F78-96AD-F693F8250D44}"/>
              </a:ext>
            </a:extLst>
          </p:cNvPr>
          <p:cNvSpPr txBox="1">
            <a:spLocks/>
          </p:cNvSpPr>
          <p:nvPr/>
        </p:nvSpPr>
        <p:spPr>
          <a:xfrm>
            <a:off x="215702" y="1027948"/>
            <a:ext cx="8649585" cy="54897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pl-P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mię i nazwisko studenta </a:t>
            </a:r>
            <a:endParaRPr lang="en-AU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Podtytuł 2">
            <a:extLst>
              <a:ext uri="{FF2B5EF4-FFF2-40B4-BE49-F238E27FC236}">
                <a16:creationId xmlns:a16="http://schemas.microsoft.com/office/drawing/2014/main" id="{CA4C4FE5-3442-4CD9-8716-33B221922DA8}"/>
              </a:ext>
            </a:extLst>
          </p:cNvPr>
          <p:cNvSpPr txBox="1">
            <a:spLocks/>
          </p:cNvSpPr>
          <p:nvPr/>
        </p:nvSpPr>
        <p:spPr>
          <a:xfrm>
            <a:off x="2645242" y="1899240"/>
            <a:ext cx="6220046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………</a:t>
            </a:r>
            <a:endParaRPr lang="en-AU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Podtytuł 2">
            <a:extLst>
              <a:ext uri="{FF2B5EF4-FFF2-40B4-BE49-F238E27FC236}">
                <a16:creationId xmlns:a16="http://schemas.microsoft.com/office/drawing/2014/main" id="{CA4C4FE5-3442-4CD9-8716-33B221922DA8}"/>
              </a:ext>
            </a:extLst>
          </p:cNvPr>
          <p:cNvSpPr txBox="1">
            <a:spLocks/>
          </p:cNvSpPr>
          <p:nvPr/>
        </p:nvSpPr>
        <p:spPr>
          <a:xfrm>
            <a:off x="2645241" y="2602402"/>
            <a:ext cx="6220045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l-P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………</a:t>
            </a:r>
            <a:endParaRPr lang="en-AU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ymbol zastępczy zawartości 2">
            <a:extLst>
              <a:ext uri="{FF2B5EF4-FFF2-40B4-BE49-F238E27FC236}">
                <a16:creationId xmlns:a16="http://schemas.microsoft.com/office/drawing/2014/main" id="{73BB2A2A-3C4C-4A14-9090-71F224968C7A}"/>
              </a:ext>
            </a:extLst>
          </p:cNvPr>
          <p:cNvSpPr txBox="1">
            <a:spLocks/>
          </p:cNvSpPr>
          <p:nvPr/>
        </p:nvSpPr>
        <p:spPr>
          <a:xfrm>
            <a:off x="2645240" y="3498542"/>
            <a:ext cx="6220045" cy="412598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vert="horz" wrap="none" lIns="91440" tIns="45720" rIns="91440" bIns="4572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l-PL" sz="20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dd.mm.rrrr</a:t>
            </a:r>
            <a:r>
              <a:rPr lang="pl-P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pl-PL" sz="20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dd.mm.rrrr</a:t>
            </a:r>
            <a:endParaRPr lang="en-AU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ymbol zastępczy zawartości 2">
            <a:extLst>
              <a:ext uri="{FF2B5EF4-FFF2-40B4-BE49-F238E27FC236}">
                <a16:creationId xmlns:a16="http://schemas.microsoft.com/office/drawing/2014/main" id="{5B1702A1-AD5F-46A3-BD63-87690E9779D2}"/>
              </a:ext>
            </a:extLst>
          </p:cNvPr>
          <p:cNvSpPr txBox="1">
            <a:spLocks/>
          </p:cNvSpPr>
          <p:nvPr/>
        </p:nvSpPr>
        <p:spPr>
          <a:xfrm>
            <a:off x="215702" y="4553218"/>
            <a:ext cx="8649584" cy="2106889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pl-PL" sz="2000" dirty="0" smtClean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Nazwa firmy/instytucji, w której student odbywał praktyki oraz opis jej profilu badawczego/zawodowego (max 500 znaków ze spacjami). </a:t>
            </a:r>
            <a:endParaRPr lang="en-AU" sz="2000" dirty="0">
              <a:solidFill>
                <a:srgbClr val="FF000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-49641"/>
            <a:ext cx="9144793" cy="1133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2465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89691" y="1536519"/>
            <a:ext cx="3395766" cy="2304488"/>
          </a:xfrm>
          <a:prstGeom prst="rect">
            <a:avLst/>
          </a:prstGeom>
        </p:spPr>
      </p:pic>
      <p:sp>
        <p:nvSpPr>
          <p:cNvPr id="4" name="Symbol zastępczy zawartości 2">
            <a:extLst>
              <a:ext uri="{FF2B5EF4-FFF2-40B4-BE49-F238E27FC236}">
                <a16:creationId xmlns:a16="http://schemas.microsoft.com/office/drawing/2014/main" id="{5B1702A1-AD5F-46A3-BD63-87690E9779D2}"/>
              </a:ext>
            </a:extLst>
          </p:cNvPr>
          <p:cNvSpPr txBox="1">
            <a:spLocks/>
          </p:cNvSpPr>
          <p:nvPr/>
        </p:nvSpPr>
        <p:spPr>
          <a:xfrm>
            <a:off x="149496" y="1053100"/>
            <a:ext cx="8887689" cy="33001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Podczas praktyki miałam/</a:t>
            </a:r>
            <a:r>
              <a:rPr lang="pl-PL" sz="2000" b="1" dirty="0" err="1" smtClean="0">
                <a:latin typeface="Arial Narrow" panose="020B0606020202030204" pitchFamily="34" charset="0"/>
                <a:cs typeface="Arial" panose="020B0604020202020204" pitchFamily="34" charset="0"/>
              </a:rPr>
              <a:t>łem</a:t>
            </a:r>
            <a:r>
              <a:rPr lang="pl-PL" sz="2000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 styczność z zagadnieniami z zakresu:  </a:t>
            </a:r>
            <a:endParaRPr lang="pl-PL" sz="2000" b="1" i="1" dirty="0">
              <a:solidFill>
                <a:srgbClr val="FF000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44" name="Rectangle 4"/>
          <p:cNvSpPr>
            <a:spLocks noChangeArrowheads="1"/>
          </p:cNvSpPr>
          <p:nvPr/>
        </p:nvSpPr>
        <p:spPr bwMode="auto">
          <a:xfrm>
            <a:off x="39858" y="1579023"/>
            <a:ext cx="2495057" cy="24622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82563" lvl="0" indent="-18256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altLang="pl-PL" sz="2000" b="1" u="sng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dla kierunku Biologia</a:t>
            </a:r>
          </a:p>
          <a:p>
            <a:pPr marL="182563" lvl="0" indent="-182563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altLang="pl-PL" sz="800" b="1" u="sng" dirty="0" smtClean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indent="26987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altLang="pl-PL" b="1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biologii molekularnej,</a:t>
            </a:r>
          </a:p>
          <a:p>
            <a:pPr lvl="0" indent="26987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altLang="pl-PL" b="1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biologii komórki,</a:t>
            </a:r>
          </a:p>
          <a:p>
            <a:pPr lvl="0" indent="26987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altLang="pl-PL" b="1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biologii organizmu, </a:t>
            </a:r>
          </a:p>
          <a:p>
            <a:pPr lvl="0" indent="26987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altLang="pl-PL" b="1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mikrobiologii ogólnej, </a:t>
            </a:r>
          </a:p>
          <a:p>
            <a:pPr lvl="0" indent="26987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altLang="pl-PL" b="1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ekologii,</a:t>
            </a:r>
          </a:p>
          <a:p>
            <a:pPr indent="26987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altLang="pl-PL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ewolucji i systematyki </a:t>
            </a:r>
            <a:endParaRPr lang="pl-PL" altLang="pl-PL" b="1" dirty="0" smtClean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69875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altLang="pl-PL" b="1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organizmów.</a:t>
            </a:r>
            <a:endParaRPr lang="pl-PL" altLang="pl-PL" b="1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pole tekstowe 45"/>
          <p:cNvSpPr txBox="1"/>
          <p:nvPr/>
        </p:nvSpPr>
        <p:spPr>
          <a:xfrm>
            <a:off x="112221" y="2100893"/>
            <a:ext cx="211974" cy="21544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pl-PL" sz="1400" dirty="0" smtClean="0"/>
              <a:t> </a:t>
            </a:r>
            <a:endParaRPr lang="pl-PL" sz="1400" dirty="0"/>
          </a:p>
        </p:txBody>
      </p:sp>
      <p:sp>
        <p:nvSpPr>
          <p:cNvPr id="47" name="pole tekstowe 46"/>
          <p:cNvSpPr txBox="1"/>
          <p:nvPr/>
        </p:nvSpPr>
        <p:spPr>
          <a:xfrm>
            <a:off x="112221" y="2375125"/>
            <a:ext cx="211974" cy="21544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pl-PL" sz="1400" dirty="0" smtClean="0"/>
              <a:t> </a:t>
            </a:r>
            <a:endParaRPr lang="pl-PL" sz="1400" dirty="0"/>
          </a:p>
        </p:txBody>
      </p:sp>
      <p:sp>
        <p:nvSpPr>
          <p:cNvPr id="48" name="pole tekstowe 47"/>
          <p:cNvSpPr txBox="1"/>
          <p:nvPr/>
        </p:nvSpPr>
        <p:spPr>
          <a:xfrm>
            <a:off x="112221" y="2649357"/>
            <a:ext cx="211974" cy="21544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pl-PL" sz="1400" dirty="0" smtClean="0"/>
              <a:t> </a:t>
            </a:r>
            <a:endParaRPr lang="pl-PL" sz="1400" dirty="0"/>
          </a:p>
        </p:txBody>
      </p:sp>
      <p:sp>
        <p:nvSpPr>
          <p:cNvPr id="49" name="pole tekstowe 48"/>
          <p:cNvSpPr txBox="1"/>
          <p:nvPr/>
        </p:nvSpPr>
        <p:spPr>
          <a:xfrm>
            <a:off x="112221" y="2923590"/>
            <a:ext cx="211974" cy="21544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pl-PL" sz="1400" dirty="0" smtClean="0"/>
              <a:t> </a:t>
            </a:r>
            <a:endParaRPr lang="pl-PL" sz="1400" dirty="0"/>
          </a:p>
        </p:txBody>
      </p:sp>
      <p:sp>
        <p:nvSpPr>
          <p:cNvPr id="50" name="pole tekstowe 49"/>
          <p:cNvSpPr txBox="1"/>
          <p:nvPr/>
        </p:nvSpPr>
        <p:spPr>
          <a:xfrm>
            <a:off x="112221" y="3195918"/>
            <a:ext cx="211974" cy="21544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pl-PL" sz="1400" dirty="0" smtClean="0"/>
              <a:t> </a:t>
            </a:r>
            <a:endParaRPr lang="pl-PL" sz="1400" dirty="0"/>
          </a:p>
        </p:txBody>
      </p:sp>
      <p:sp>
        <p:nvSpPr>
          <p:cNvPr id="51" name="pole tekstowe 50"/>
          <p:cNvSpPr txBox="1"/>
          <p:nvPr/>
        </p:nvSpPr>
        <p:spPr>
          <a:xfrm>
            <a:off x="2763977" y="2101638"/>
            <a:ext cx="211974" cy="21544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endParaRPr lang="pl-PL" sz="1400" dirty="0"/>
          </a:p>
        </p:txBody>
      </p:sp>
      <p:sp>
        <p:nvSpPr>
          <p:cNvPr id="52" name="pole tekstowe 51"/>
          <p:cNvSpPr txBox="1"/>
          <p:nvPr/>
        </p:nvSpPr>
        <p:spPr>
          <a:xfrm>
            <a:off x="2763977" y="2375870"/>
            <a:ext cx="211974" cy="21544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endParaRPr lang="pl-PL" sz="1400" dirty="0"/>
          </a:p>
        </p:txBody>
      </p:sp>
      <p:sp>
        <p:nvSpPr>
          <p:cNvPr id="53" name="pole tekstowe 52"/>
          <p:cNvSpPr txBox="1"/>
          <p:nvPr/>
        </p:nvSpPr>
        <p:spPr>
          <a:xfrm>
            <a:off x="2763977" y="2650102"/>
            <a:ext cx="211974" cy="21544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endParaRPr lang="pl-PL" sz="1400" dirty="0"/>
          </a:p>
        </p:txBody>
      </p:sp>
      <p:sp>
        <p:nvSpPr>
          <p:cNvPr id="54" name="pole tekstowe 53"/>
          <p:cNvSpPr txBox="1"/>
          <p:nvPr/>
        </p:nvSpPr>
        <p:spPr>
          <a:xfrm>
            <a:off x="2763977" y="2924335"/>
            <a:ext cx="211974" cy="21544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endParaRPr lang="pl-PL" sz="1400" dirty="0"/>
          </a:p>
        </p:txBody>
      </p:sp>
      <p:sp>
        <p:nvSpPr>
          <p:cNvPr id="55" name="pole tekstowe 54"/>
          <p:cNvSpPr txBox="1"/>
          <p:nvPr/>
        </p:nvSpPr>
        <p:spPr>
          <a:xfrm>
            <a:off x="2763977" y="3196663"/>
            <a:ext cx="211974" cy="21544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endParaRPr lang="pl-PL" sz="1400" dirty="0"/>
          </a:p>
        </p:txBody>
      </p:sp>
      <p:sp>
        <p:nvSpPr>
          <p:cNvPr id="56" name="pole tekstowe 55"/>
          <p:cNvSpPr txBox="1"/>
          <p:nvPr/>
        </p:nvSpPr>
        <p:spPr>
          <a:xfrm>
            <a:off x="2763976" y="3460957"/>
            <a:ext cx="211974" cy="21544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endParaRPr lang="pl-PL" sz="1400" dirty="0"/>
          </a:p>
        </p:txBody>
      </p:sp>
      <p:sp>
        <p:nvSpPr>
          <p:cNvPr id="57" name="pole tekstowe 56"/>
          <p:cNvSpPr txBox="1"/>
          <p:nvPr/>
        </p:nvSpPr>
        <p:spPr>
          <a:xfrm>
            <a:off x="2763976" y="3733285"/>
            <a:ext cx="211974" cy="21544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endParaRPr lang="pl-PL" sz="1400" dirty="0"/>
          </a:p>
        </p:txBody>
      </p:sp>
      <p:sp>
        <p:nvSpPr>
          <p:cNvPr id="58" name="pole tekstowe 57"/>
          <p:cNvSpPr txBox="1"/>
          <p:nvPr/>
        </p:nvSpPr>
        <p:spPr>
          <a:xfrm>
            <a:off x="6050068" y="2109600"/>
            <a:ext cx="211974" cy="21544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endParaRPr lang="pl-PL" sz="1400" dirty="0"/>
          </a:p>
        </p:txBody>
      </p:sp>
      <p:sp>
        <p:nvSpPr>
          <p:cNvPr id="59" name="pole tekstowe 58"/>
          <p:cNvSpPr txBox="1"/>
          <p:nvPr/>
        </p:nvSpPr>
        <p:spPr>
          <a:xfrm>
            <a:off x="6050068" y="2382287"/>
            <a:ext cx="211974" cy="21544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endParaRPr lang="pl-PL" sz="1400" dirty="0"/>
          </a:p>
        </p:txBody>
      </p:sp>
      <p:sp>
        <p:nvSpPr>
          <p:cNvPr id="60" name="pole tekstowe 59"/>
          <p:cNvSpPr txBox="1"/>
          <p:nvPr/>
        </p:nvSpPr>
        <p:spPr>
          <a:xfrm>
            <a:off x="6050068" y="2656519"/>
            <a:ext cx="211974" cy="21544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endParaRPr lang="pl-PL" sz="1400" dirty="0"/>
          </a:p>
        </p:txBody>
      </p:sp>
      <p:sp>
        <p:nvSpPr>
          <p:cNvPr id="61" name="pole tekstowe 60"/>
          <p:cNvSpPr txBox="1"/>
          <p:nvPr/>
        </p:nvSpPr>
        <p:spPr>
          <a:xfrm>
            <a:off x="6050068" y="2930752"/>
            <a:ext cx="211974" cy="21544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endParaRPr lang="pl-PL" sz="1400" dirty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221" y="1292"/>
            <a:ext cx="8888738" cy="1133954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11269" y="1545932"/>
            <a:ext cx="3353091" cy="2578832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40022" y="4074326"/>
            <a:ext cx="9266723" cy="2877561"/>
          </a:xfrm>
          <a:prstGeom prst="rect">
            <a:avLst/>
          </a:prstGeom>
        </p:spPr>
      </p:pic>
      <p:sp>
        <p:nvSpPr>
          <p:cNvPr id="24" name="pole tekstowe 23"/>
          <p:cNvSpPr txBox="1"/>
          <p:nvPr/>
        </p:nvSpPr>
        <p:spPr>
          <a:xfrm>
            <a:off x="112221" y="3468246"/>
            <a:ext cx="211974" cy="21544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pl-PL" sz="1400" dirty="0" smtClean="0"/>
              <a:t> </a:t>
            </a:r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1773286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278" y="0"/>
            <a:ext cx="8888738" cy="1133954"/>
          </a:xfrm>
          <a:prstGeom prst="rect">
            <a:avLst/>
          </a:prstGeom>
        </p:spPr>
      </p:pic>
      <p:sp>
        <p:nvSpPr>
          <p:cNvPr id="8" name="Symbol zastępczy zawartości 2">
            <a:extLst>
              <a:ext uri="{FF2B5EF4-FFF2-40B4-BE49-F238E27FC236}">
                <a16:creationId xmlns:a16="http://schemas.microsoft.com/office/drawing/2014/main" id="{5B1702A1-AD5F-46A3-BD63-87690E9779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327" y="982639"/>
            <a:ext cx="8887689" cy="5516484"/>
          </a:xfr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2000" dirty="0" smtClean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Prosimy </a:t>
            </a:r>
            <a:r>
              <a:rPr lang="pl-PL" sz="2000" dirty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wypisać w </a:t>
            </a:r>
            <a:r>
              <a:rPr lang="pl-PL" sz="2000" dirty="0" smtClean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punktach, </a:t>
            </a:r>
            <a:r>
              <a:rPr lang="pl-PL" sz="2000" dirty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czego </a:t>
            </a:r>
            <a:r>
              <a:rPr lang="pl-PL" sz="2000" dirty="0" smtClean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nauczyli </a:t>
            </a:r>
            <a:r>
              <a:rPr lang="pl-PL" sz="2000" dirty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się </a:t>
            </a:r>
            <a:r>
              <a:rPr lang="pl-PL" sz="2000" dirty="0" smtClean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Państwo podczas </a:t>
            </a:r>
            <a:r>
              <a:rPr lang="pl-PL" sz="2000" dirty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praktyk. </a:t>
            </a:r>
            <a:r>
              <a:rPr lang="pl-PL" sz="2000" dirty="0" smtClean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Przykładowo: </a:t>
            </a:r>
            <a:endParaRPr lang="pl-PL" sz="2000" dirty="0">
              <a:solidFill>
                <a:srgbClr val="FF000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r>
              <a:rPr lang="pl-PL" sz="2000" i="1" dirty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Zdobyłem wiedzę na temat sekwencjonowania bakteryjnego DNA genomowego </a:t>
            </a:r>
            <a:r>
              <a:rPr lang="pl-PL" sz="2000" i="1" dirty="0" smtClean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                              z </a:t>
            </a:r>
            <a:r>
              <a:rPr lang="pl-PL" sz="2000" i="1" dirty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wykorzystaniem </a:t>
            </a:r>
            <a:r>
              <a:rPr lang="pl-PL" sz="2000" i="1" dirty="0" err="1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sekwenatora</a:t>
            </a:r>
            <a:r>
              <a:rPr lang="pl-PL" sz="2000" i="1" dirty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pl-PL" sz="2000" i="1" dirty="0" err="1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MiSeq</a:t>
            </a:r>
            <a:r>
              <a:rPr lang="pl-PL" sz="2000" i="1" dirty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>
              <a:buAutoNum type="arabicPeriod"/>
            </a:pPr>
            <a:r>
              <a:rPr lang="pl-PL" sz="2000" i="1" dirty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Nauczyłem się rozpoznawać </a:t>
            </a:r>
            <a:r>
              <a:rPr lang="pl-PL" sz="2000" i="1" dirty="0" smtClean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rośliny </a:t>
            </a:r>
            <a:r>
              <a:rPr lang="pl-PL" sz="2000" i="1" dirty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objęte </a:t>
            </a:r>
            <a:r>
              <a:rPr lang="pl-PL" sz="2000" i="1" dirty="0" smtClean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prawną ochroną gatunkową.</a:t>
            </a:r>
            <a:endParaRPr lang="pl-PL" sz="2000" i="1" dirty="0">
              <a:solidFill>
                <a:srgbClr val="FF000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r>
              <a:rPr lang="pl-PL" sz="2000" i="1" dirty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Zdobyłem umiejętność prowadzenia zajęć popularnonaukowych </a:t>
            </a:r>
            <a:r>
              <a:rPr lang="pl-PL" sz="2000" i="1" dirty="0" smtClean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z </a:t>
            </a:r>
            <a:r>
              <a:rPr lang="pl-PL" sz="2000" i="1" dirty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zakresu biologii/przyrody dla </a:t>
            </a:r>
            <a:r>
              <a:rPr lang="pl-PL" sz="2000" i="1" dirty="0" smtClean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dzieci w wieku </a:t>
            </a:r>
            <a:r>
              <a:rPr lang="pl-PL" sz="2000" i="1" dirty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8-12 lat.</a:t>
            </a:r>
          </a:p>
          <a:p>
            <a:pPr marL="457200" indent="-457200">
              <a:buAutoNum type="arabicPeriod"/>
            </a:pPr>
            <a:r>
              <a:rPr lang="pl-PL" sz="2000" i="1" dirty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Nauczyłem się pracować w grupie wykwalifikowanych specjalistów </a:t>
            </a:r>
            <a:r>
              <a:rPr lang="pl-PL" sz="2000" i="1" dirty="0" smtClean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z </a:t>
            </a:r>
            <a:r>
              <a:rPr lang="pl-PL" sz="2000" i="1" dirty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zakresu parazytologii weterynaryjnej. </a:t>
            </a:r>
          </a:p>
          <a:p>
            <a:pPr marL="457200" indent="-457200">
              <a:buAutoNum type="arabicPeriod"/>
            </a:pPr>
            <a:r>
              <a:rPr lang="pl-PL" sz="2000" i="1" dirty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….  </a:t>
            </a:r>
          </a:p>
        </p:txBody>
      </p:sp>
    </p:spTree>
    <p:extLst>
      <p:ext uri="{BB962C8B-B14F-4D97-AF65-F5344CB8AC3E}">
        <p14:creationId xmlns:p14="http://schemas.microsoft.com/office/powerpoint/2010/main" val="19040669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67" y="0"/>
            <a:ext cx="9144793" cy="1140051"/>
          </a:xfrm>
          <a:prstGeom prst="rect">
            <a:avLst/>
          </a:prstGeom>
        </p:spPr>
      </p:pic>
      <p:sp>
        <p:nvSpPr>
          <p:cNvPr id="5" name="Symbol zastępczy zawartości 2">
            <a:extLst>
              <a:ext uri="{FF2B5EF4-FFF2-40B4-BE49-F238E27FC236}">
                <a16:creationId xmlns:a16="http://schemas.microsoft.com/office/drawing/2014/main" id="{8B056C16-96CA-4414-A89D-B6A55BEBD6B0}"/>
              </a:ext>
            </a:extLst>
          </p:cNvPr>
          <p:cNvSpPr txBox="1">
            <a:spLocks/>
          </p:cNvSpPr>
          <p:nvPr/>
        </p:nvSpPr>
        <p:spPr>
          <a:xfrm>
            <a:off x="142120" y="2051690"/>
            <a:ext cx="8887689" cy="1767506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buNone/>
            </a:pPr>
            <a:r>
              <a:rPr lang="pl-PL" sz="2000" dirty="0" smtClean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Prosimy </a:t>
            </a:r>
            <a:r>
              <a:rPr lang="pl-PL" sz="2000" dirty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krótko (max 500 znaków ze spacjami) </a:t>
            </a:r>
            <a:r>
              <a:rPr lang="pl-PL" sz="2000" dirty="0" smtClean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opisać, </a:t>
            </a:r>
            <a:r>
              <a:rPr lang="pl-PL" sz="2000" dirty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jak został osiągnięty dany efekt uczenia się. </a:t>
            </a:r>
            <a:r>
              <a:rPr lang="pl-PL" sz="2000" dirty="0" smtClean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Przykładowo: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2000" i="1" dirty="0" smtClean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W celu znalezienia interesujących </a:t>
            </a:r>
            <a:r>
              <a:rPr lang="pl-PL" sz="2000" i="1" dirty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mnie praktyk przeszukiwałem oferty pracy dla mikrobiologów, dzięki czemu świadomie wybrałem staż w … i dowiedziałem się, że obecnie na rynku pracy najbardziej poszukiwani są specjaliści z zakresu mikrobiologii klinicznej</a:t>
            </a:r>
            <a:r>
              <a:rPr lang="pl-PL" sz="2000" i="1" dirty="0" smtClean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2000" i="1" dirty="0" smtClean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…</a:t>
            </a:r>
            <a:r>
              <a:rPr lang="pl-PL" sz="2000" dirty="0" smtClean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endParaRPr lang="pl-PL" sz="2000" dirty="0">
              <a:solidFill>
                <a:srgbClr val="FF000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5" name="Symbol zastępczy zawartości 2">
            <a:extLst>
              <a:ext uri="{FF2B5EF4-FFF2-40B4-BE49-F238E27FC236}">
                <a16:creationId xmlns:a16="http://schemas.microsoft.com/office/drawing/2014/main" id="{8B056C16-96CA-4414-A89D-B6A55BEBD6B0}"/>
              </a:ext>
            </a:extLst>
          </p:cNvPr>
          <p:cNvSpPr txBox="1">
            <a:spLocks/>
          </p:cNvSpPr>
          <p:nvPr/>
        </p:nvSpPr>
        <p:spPr>
          <a:xfrm>
            <a:off x="142120" y="5090494"/>
            <a:ext cx="8887689" cy="1767506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buNone/>
            </a:pPr>
            <a:r>
              <a:rPr lang="pl-PL" sz="2000" dirty="0" smtClean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Prosimy </a:t>
            </a:r>
            <a:r>
              <a:rPr lang="pl-PL" sz="2000" dirty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krótko (max 500 znaków ze spacjami) </a:t>
            </a:r>
            <a:r>
              <a:rPr lang="pl-PL" sz="2000" dirty="0" smtClean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opisać, </a:t>
            </a:r>
            <a:r>
              <a:rPr lang="pl-PL" sz="2000" dirty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jak został osiągnięty dany efekt uczenia się. </a:t>
            </a:r>
            <a:r>
              <a:rPr lang="pl-PL" sz="2000" dirty="0" smtClean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Przykładowo: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2000" i="1" dirty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Uczestniczyłem w pracach wysoko wykwalifikowanego zespołu ekspertów z zakresu epidemiologii klinicznej </a:t>
            </a:r>
            <a:r>
              <a:rPr lang="pl-PL" sz="20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Mycobacterium</a:t>
            </a:r>
            <a:r>
              <a:rPr lang="pl-PL" sz="2000" i="1" dirty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pl-PL" sz="2000" i="1" dirty="0" err="1" smtClean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spp</a:t>
            </a:r>
            <a:r>
              <a:rPr lang="pl-PL" sz="2000" i="1" dirty="0" smtClean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. Przeszedłem </a:t>
            </a:r>
            <a:r>
              <a:rPr lang="pl-PL" sz="2000" i="1" dirty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kurs BHP oraz kurs przygotowania do pracy w sekcji kontroli mikrobiologicznej </a:t>
            </a:r>
            <a:r>
              <a:rPr lang="pl-PL" sz="2000" i="1" dirty="0" smtClean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żywności.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2000" i="1" dirty="0" smtClean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…</a:t>
            </a:r>
            <a:endParaRPr lang="pl-PL" sz="2000" dirty="0">
              <a:solidFill>
                <a:srgbClr val="FF000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Obraz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37480"/>
            <a:ext cx="8949704" cy="1170533"/>
          </a:xfrm>
          <a:prstGeom prst="rect">
            <a:avLst/>
          </a:prstGeom>
        </p:spPr>
      </p:pic>
      <p:pic>
        <p:nvPicPr>
          <p:cNvPr id="22" name="Obraz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943485"/>
            <a:ext cx="8949704" cy="1164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9346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24116"/>
            <a:ext cx="8949704" cy="1170533"/>
          </a:xfrm>
          <a:prstGeom prst="rect">
            <a:avLst/>
          </a:prstGeom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187346"/>
            <a:ext cx="8949704" cy="920576"/>
          </a:xfrm>
          <a:prstGeom prst="rect">
            <a:avLst/>
          </a:prstGeom>
        </p:spPr>
      </p:pic>
      <p:sp>
        <p:nvSpPr>
          <p:cNvPr id="5" name="Symbol zastępczy zawartości 2">
            <a:extLst>
              <a:ext uri="{FF2B5EF4-FFF2-40B4-BE49-F238E27FC236}">
                <a16:creationId xmlns:a16="http://schemas.microsoft.com/office/drawing/2014/main" id="{8B056C16-96CA-4414-A89D-B6A55BEBD6B0}"/>
              </a:ext>
            </a:extLst>
          </p:cNvPr>
          <p:cNvSpPr txBox="1">
            <a:spLocks/>
          </p:cNvSpPr>
          <p:nvPr/>
        </p:nvSpPr>
        <p:spPr>
          <a:xfrm>
            <a:off x="142120" y="2051690"/>
            <a:ext cx="8887689" cy="1767506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buNone/>
            </a:pPr>
            <a:r>
              <a:rPr lang="pl-PL" sz="2000" dirty="0" smtClean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Prosimy </a:t>
            </a:r>
            <a:r>
              <a:rPr lang="pl-PL" sz="2000" dirty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krótko (max 500 znaków ze spacjami) </a:t>
            </a:r>
            <a:r>
              <a:rPr lang="pl-PL" sz="2000" dirty="0" smtClean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opisać, </a:t>
            </a:r>
            <a:r>
              <a:rPr lang="pl-PL" sz="2000" dirty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jak został osiągnięty dany efekt uczenia się. </a:t>
            </a:r>
            <a:r>
              <a:rPr lang="pl-PL" sz="2000" dirty="0" smtClean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Przykładowo: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2000" i="1" dirty="0" smtClean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Zdobyłem umiejętność pracowania </a:t>
            </a:r>
            <a:r>
              <a:rPr lang="pl-PL" sz="2000" i="1" dirty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w laboratorium pod presją </a:t>
            </a:r>
            <a:r>
              <a:rPr lang="pl-PL" sz="2000" i="1" dirty="0" smtClean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czasu. Nauczyłem się ścisłego przestrzegania </a:t>
            </a:r>
            <a:r>
              <a:rPr lang="pl-PL" sz="2000" i="1" dirty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zasad panujących w </a:t>
            </a:r>
            <a:r>
              <a:rPr lang="pl-PL" sz="2000" i="1" dirty="0" smtClean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zakładzie i dbałości </a:t>
            </a:r>
            <a:r>
              <a:rPr lang="pl-PL" sz="2000" i="1" dirty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o swoje stanowisko </a:t>
            </a:r>
            <a:r>
              <a:rPr lang="pl-PL" sz="2000" i="1" dirty="0" smtClean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pracy.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2000" i="1" dirty="0" smtClean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…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2000" i="1" dirty="0" smtClean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…</a:t>
            </a:r>
            <a:endParaRPr lang="pl-PL" sz="2000" i="1" dirty="0">
              <a:solidFill>
                <a:srgbClr val="FF000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pl-PL" sz="2000" i="1" dirty="0">
              <a:solidFill>
                <a:srgbClr val="FF000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5" name="Symbol zastępczy zawartości 2">
            <a:extLst>
              <a:ext uri="{FF2B5EF4-FFF2-40B4-BE49-F238E27FC236}">
                <a16:creationId xmlns:a16="http://schemas.microsoft.com/office/drawing/2014/main" id="{8B056C16-96CA-4414-A89D-B6A55BEBD6B0}"/>
              </a:ext>
            </a:extLst>
          </p:cNvPr>
          <p:cNvSpPr txBox="1">
            <a:spLocks/>
          </p:cNvSpPr>
          <p:nvPr/>
        </p:nvSpPr>
        <p:spPr>
          <a:xfrm>
            <a:off x="142120" y="5090494"/>
            <a:ext cx="8887689" cy="1767506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buNone/>
            </a:pPr>
            <a:r>
              <a:rPr lang="pl-PL" sz="2000" dirty="0" smtClean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Prosimy </a:t>
            </a:r>
            <a:r>
              <a:rPr lang="pl-PL" sz="2000" dirty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krótko (max 500 znaków ze spacjami) </a:t>
            </a:r>
            <a:r>
              <a:rPr lang="pl-PL" sz="2000" dirty="0" smtClean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opisać, </a:t>
            </a:r>
            <a:r>
              <a:rPr lang="pl-PL" sz="2000" dirty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jak został osiągnięty dany efekt uczenia się. </a:t>
            </a:r>
            <a:r>
              <a:rPr lang="pl-PL" sz="2000" dirty="0" smtClean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Przykładowo: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2000" i="1" dirty="0" smtClean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Nauczyłem </a:t>
            </a:r>
            <a:r>
              <a:rPr lang="pl-PL" sz="2000" i="1" dirty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się </a:t>
            </a:r>
            <a:r>
              <a:rPr lang="pl-PL" sz="2000" i="1" dirty="0" smtClean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starannie wykonywać </a:t>
            </a:r>
            <a:r>
              <a:rPr lang="pl-PL" sz="2000" i="1" dirty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powierzone mi zadania badawcze i przygotowywać raporty z </a:t>
            </a:r>
            <a:r>
              <a:rPr lang="pl-PL" sz="2000" i="1" dirty="0" smtClean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wykonanej pracy. Uczestniczyłem </a:t>
            </a:r>
            <a:r>
              <a:rPr lang="pl-PL" sz="2000" i="1" dirty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w spotkaniach zespołu badawczego, podczas których prezentowałem raport z postępu </a:t>
            </a:r>
            <a:r>
              <a:rPr lang="pl-PL" sz="2000" i="1" dirty="0" smtClean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prac.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2000" i="1" dirty="0" smtClean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…</a:t>
            </a:r>
          </a:p>
          <a:p>
            <a:pPr marL="0" indent="0" algn="just">
              <a:spcBef>
                <a:spcPts val="0"/>
              </a:spcBef>
              <a:buNone/>
            </a:pPr>
            <a:endParaRPr lang="pl-PL" sz="2000" i="1" dirty="0">
              <a:solidFill>
                <a:srgbClr val="FF000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793" y="0"/>
            <a:ext cx="9144793" cy="1140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8739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odtytuł 2">
            <a:extLst>
              <a:ext uri="{FF2B5EF4-FFF2-40B4-BE49-F238E27FC236}">
                <a16:creationId xmlns:a16="http://schemas.microsoft.com/office/drawing/2014/main" id="{CA4C4FE5-3442-4CD9-8716-33B221922DA8}"/>
              </a:ext>
            </a:extLst>
          </p:cNvPr>
          <p:cNvSpPr txBox="1">
            <a:spLocks/>
          </p:cNvSpPr>
          <p:nvPr/>
        </p:nvSpPr>
        <p:spPr>
          <a:xfrm>
            <a:off x="767670" y="374608"/>
            <a:ext cx="1524426" cy="272382"/>
          </a:xfrm>
          <a:prstGeom prst="rect">
            <a:avLst/>
          </a:prstGeom>
          <a:ln>
            <a:noFill/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l-PL" sz="1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Numer indeksu:</a:t>
            </a:r>
            <a:endParaRPr lang="en-AU" sz="13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Podtytuł 2">
            <a:extLst>
              <a:ext uri="{FF2B5EF4-FFF2-40B4-BE49-F238E27FC236}">
                <a16:creationId xmlns:a16="http://schemas.microsoft.com/office/drawing/2014/main" id="{CA4C4FE5-3442-4CD9-8716-33B221922DA8}"/>
              </a:ext>
            </a:extLst>
          </p:cNvPr>
          <p:cNvSpPr txBox="1">
            <a:spLocks/>
          </p:cNvSpPr>
          <p:nvPr/>
        </p:nvSpPr>
        <p:spPr>
          <a:xfrm>
            <a:off x="2182368" y="355074"/>
            <a:ext cx="6925054" cy="2862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l-PL" sz="1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………</a:t>
            </a:r>
            <a:endParaRPr lang="en-AU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Podtytuł 2">
            <a:extLst>
              <a:ext uri="{FF2B5EF4-FFF2-40B4-BE49-F238E27FC236}">
                <a16:creationId xmlns:a16="http://schemas.microsoft.com/office/drawing/2014/main" id="{CA4C4FE5-3442-4CD9-8716-33B221922DA8}"/>
              </a:ext>
            </a:extLst>
          </p:cNvPr>
          <p:cNvSpPr txBox="1">
            <a:spLocks/>
          </p:cNvSpPr>
          <p:nvPr/>
        </p:nvSpPr>
        <p:spPr>
          <a:xfrm>
            <a:off x="0" y="10713"/>
            <a:ext cx="2182368" cy="272382"/>
          </a:xfrm>
          <a:prstGeom prst="rect">
            <a:avLst/>
          </a:prstGeom>
          <a:ln>
            <a:noFill/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l-PL" sz="1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Imię i nazwisko studenta:</a:t>
            </a:r>
            <a:endParaRPr lang="en-AU" sz="13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Podtytuł 2">
            <a:extLst>
              <a:ext uri="{FF2B5EF4-FFF2-40B4-BE49-F238E27FC236}">
                <a16:creationId xmlns:a16="http://schemas.microsoft.com/office/drawing/2014/main" id="{CA4C4FE5-3442-4CD9-8716-33B221922DA8}"/>
              </a:ext>
            </a:extLst>
          </p:cNvPr>
          <p:cNvSpPr txBox="1">
            <a:spLocks/>
          </p:cNvSpPr>
          <p:nvPr/>
        </p:nvSpPr>
        <p:spPr>
          <a:xfrm>
            <a:off x="2182368" y="-3137"/>
            <a:ext cx="6925054" cy="2862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l-PL" sz="1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………</a:t>
            </a:r>
            <a:endParaRPr lang="en-AU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41" y="1337804"/>
            <a:ext cx="9102117" cy="4688230"/>
          </a:xfrm>
          <a:prstGeom prst="rect">
            <a:avLst/>
          </a:prstGeom>
        </p:spPr>
      </p:pic>
      <p:pic>
        <p:nvPicPr>
          <p:cNvPr id="3" name="Obraz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791" y="685790"/>
            <a:ext cx="9108213" cy="774259"/>
          </a:xfrm>
          <a:prstGeom prst="rect">
            <a:avLst/>
          </a:prstGeom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791" y="5950151"/>
            <a:ext cx="1194920" cy="95715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7108" y="6382471"/>
            <a:ext cx="8266892" cy="475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8969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392</TotalTime>
  <Words>347</Words>
  <Application>Microsoft Office PowerPoint</Application>
  <PresentationFormat>Pokaz na ekranie (4:3)</PresentationFormat>
  <Paragraphs>44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3" baseType="lpstr">
      <vt:lpstr>Arial</vt:lpstr>
      <vt:lpstr>Arial Narrow</vt:lpstr>
      <vt:lpstr>Calibri</vt:lpstr>
      <vt:lpstr>Calibri Light</vt:lpstr>
      <vt:lpstr>Times New Roman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INSTRUKCJA</dc:title>
  <dc:creator>Lukasz Dziewit</dc:creator>
  <cp:lastModifiedBy>HG</cp:lastModifiedBy>
  <cp:revision>65</cp:revision>
  <dcterms:created xsi:type="dcterms:W3CDTF">2019-12-06T21:43:58Z</dcterms:created>
  <dcterms:modified xsi:type="dcterms:W3CDTF">2021-06-23T12:20:28Z</dcterms:modified>
</cp:coreProperties>
</file>